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6" r:id="rId4"/>
  </p:sldMasterIdLst>
  <p:notesMasterIdLst>
    <p:notesMasterId r:id="rId9"/>
  </p:notesMasterIdLst>
  <p:handoutMasterIdLst>
    <p:handoutMasterId r:id="rId10"/>
  </p:handoutMasterIdLst>
  <p:sldIdLst>
    <p:sldId id="275" r:id="rId5"/>
    <p:sldId id="313" r:id="rId6"/>
    <p:sldId id="262" r:id="rId7"/>
    <p:sldId id="283" r:id="rId8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091C0F-92A0-41D1-8F82-8E30A523A7F0}" v="4" dt="2021-07-12T15:41:41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80" autoAdjust="0"/>
    <p:restoredTop sz="78365" autoAdjust="0"/>
  </p:normalViewPr>
  <p:slideViewPr>
    <p:cSldViewPr snapToGrid="0">
      <p:cViewPr varScale="1">
        <p:scale>
          <a:sx n="82" d="100"/>
          <a:sy n="82" d="100"/>
        </p:scale>
        <p:origin x="96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0A756B4-A308-4653-8CAC-0F73C17EA42E}" type="datetimeFigureOut">
              <a:rPr lang="en-US" smtClean="0"/>
              <a:t>7/12/2021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C4D7029-69FF-42ED-AD52-A9AEC63F32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295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05BC69AD-9575-44DA-9D22-5764D51048F4}" type="datetimeFigureOut">
              <a:rPr lang="en-US" smtClean="0"/>
              <a:t>7/12/2021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D8A9899-EDA2-4D62-B648-7FF40AE8EC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45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8A9899-EDA2-4D62-B648-7FF40AE8EC6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049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Listed are the most common requests which CBS2 offers support.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click – Purchasing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click - Travel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5891C-47B0-45B5-95F7-6E63AAEBF3F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555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ServiceNow is the ticketing system utilized to submit requests. There will be training opportunities which generally take 15-20 minutes to familiarize you with the functionality of the system.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for Beginnings Sculpture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8A9899-EDA2-4D62-B648-7FF40AE8EC6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122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Click once </a:t>
            </a:r>
            <a:r>
              <a:rPr lang="en-US"/>
              <a:t>for handshake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8A9899-EDA2-4D62-B648-7FF40AE8EC6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93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7620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5278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09858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301946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12225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38160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85441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410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09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15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708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387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261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61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3309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0913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98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9B482E8-6E0E-1B4F-B1FD-C69DB9E858D9}" type="datetimeFigureOut">
              <a:rPr lang="en-US" smtClean="0"/>
              <a:pPr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6103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  <p:sldLayoutId id="2147483978" r:id="rId12"/>
    <p:sldLayoutId id="2147483979" r:id="rId13"/>
    <p:sldLayoutId id="2147483980" r:id="rId14"/>
    <p:sldLayoutId id="2147483981" r:id="rId15"/>
    <p:sldLayoutId id="2147483982" r:id="rId16"/>
    <p:sldLayoutId id="214748398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fa.ucmerced.edu/content/center-business-services-and-solution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ct.ucmerced.edu/services" TargetMode="External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https://cbs2.ucmerced.edu/what-we-d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escalante8@ucmerced.edu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ingularityhub.com/2016/06/16/what-you-need-to-know-about-the-future-of-money/" TargetMode="External"/><Relationship Id="rId5" Type="http://schemas.openxmlformats.org/officeDocument/2006/relationships/image" Target="../media/image5.jpg"/><Relationship Id="rId4" Type="http://schemas.openxmlformats.org/officeDocument/2006/relationships/hyperlink" Target="mailto:szuniga2@ucmerced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4" y="877100"/>
            <a:ext cx="3224463" cy="558252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marL="228600"/>
            <a:endParaRPr lang="en-US" sz="40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193563" y="1542046"/>
            <a:ext cx="7225853" cy="356879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143000" lvl="1" indent="-1143000">
              <a:lnSpc>
                <a:spcPct val="120000"/>
              </a:lnSpc>
              <a:buClrTx/>
              <a:buSzPct val="70000"/>
              <a:buFont typeface="Courier New" panose="02070309020205020404" pitchFamily="49" charset="0"/>
              <a:buChar char="o"/>
            </a:pPr>
            <a:r>
              <a:rPr lang="en-US" sz="3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hlinkClick r:id="rId3"/>
              </a:rPr>
              <a:t>CBS2 Project Page </a:t>
            </a:r>
            <a:endParaRPr lang="en-US" sz="30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1143000" lvl="1" indent="-1143000">
              <a:lnSpc>
                <a:spcPct val="120000"/>
              </a:lnSpc>
              <a:buClrTx/>
              <a:buSzPct val="70000"/>
              <a:buFont typeface="Courier New" panose="02070309020205020404" pitchFamily="49" charset="0"/>
              <a:buChar char="o"/>
            </a:pPr>
            <a:r>
              <a:rPr lang="en-US" sz="3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Provides administrative support in various functions</a:t>
            </a:r>
          </a:p>
          <a:p>
            <a:pPr marL="346075" lvl="1" indent="-3175">
              <a:buSzPct val="70000"/>
              <a:buFont typeface="Courier New" panose="02070309020205020404" pitchFamily="49" charset="0"/>
              <a:buChar char="o"/>
            </a:pPr>
            <a:endParaRPr lang="en-US" dirty="0"/>
          </a:p>
          <a:p>
            <a:endParaRPr lang="en-US" dirty="0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2576F772-FC39-4653-AA75-40AAF16AD5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1686" y="5852841"/>
            <a:ext cx="2558553" cy="94728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966959B-8D26-4E82-8A3D-DA141C7A6939}"/>
              </a:ext>
            </a:extLst>
          </p:cNvPr>
          <p:cNvSpPr/>
          <p:nvPr/>
        </p:nvSpPr>
        <p:spPr>
          <a:xfrm>
            <a:off x="3593431" y="695531"/>
            <a:ext cx="78259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0" algn="ctr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SzPct val="70000"/>
            </a:pPr>
            <a:r>
              <a:rPr lang="en-US" sz="4000" b="1" cap="small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Introduction of CBS2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3D9A0B-7C1E-4CB8-BE21-2F09FAB80ACA}"/>
              </a:ext>
            </a:extLst>
          </p:cNvPr>
          <p:cNvSpPr txBox="1"/>
          <p:nvPr/>
        </p:nvSpPr>
        <p:spPr>
          <a:xfrm>
            <a:off x="1003323" y="6488668"/>
            <a:ext cx="319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August 21, 2020</a:t>
            </a:r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81F204D3-F4FC-42F2-8F3C-B95A8BB58F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884" y="2321934"/>
            <a:ext cx="3224463" cy="221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74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858B73-0365-4AC2-88C8-82848267F4C5}"/>
              </a:ext>
            </a:extLst>
          </p:cNvPr>
          <p:cNvSpPr/>
          <p:nvPr/>
        </p:nvSpPr>
        <p:spPr>
          <a:xfrm>
            <a:off x="2223073" y="524078"/>
            <a:ext cx="7745854" cy="700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cap="small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How CBS2 Provides Support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2012E8-29C1-4691-9ECA-20BFA5E4FD2E}"/>
              </a:ext>
            </a:extLst>
          </p:cNvPr>
          <p:cNvSpPr/>
          <p:nvPr/>
        </p:nvSpPr>
        <p:spPr>
          <a:xfrm>
            <a:off x="471488" y="1500710"/>
            <a:ext cx="7586662" cy="4943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PURCHASING</a:t>
            </a:r>
          </a:p>
          <a:p>
            <a:pPr marL="3175" lvl="1" indent="-3175">
              <a:lnSpc>
                <a:spcPct val="250000"/>
              </a:lnSpc>
              <a:buSzPct val="7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Purchasing and Non-Travel Reimbursements </a:t>
            </a:r>
          </a:p>
          <a:p>
            <a:pPr marL="3175" lvl="1" indent="-3175">
              <a:lnSpc>
                <a:spcPct val="250000"/>
              </a:lnSpc>
              <a:buSzPct val="7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Invoice Processing</a:t>
            </a:r>
          </a:p>
          <a:p>
            <a:pPr marL="3175" lvl="1" indent="-3175">
              <a:lnSpc>
                <a:spcPct val="250000"/>
              </a:lnSpc>
              <a:buSzPct val="7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Mobile Device Purchases (Cell Phone/MiFi)</a:t>
            </a:r>
          </a:p>
          <a:p>
            <a:pPr marL="3175" lvl="1" indent="-3175">
              <a:lnSpc>
                <a:spcPct val="250000"/>
              </a:lnSpc>
              <a:buSzPct val="7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Software Purchasing  </a:t>
            </a:r>
          </a:p>
          <a:p>
            <a:pPr marL="3175" lvl="1" indent="-3175">
              <a:lnSpc>
                <a:spcPct val="250000"/>
              </a:lnSpc>
              <a:buSzPct val="7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New Vendor Set-Up</a:t>
            </a:r>
          </a:p>
          <a:p>
            <a:pPr marL="3175" lvl="1" indent="-3175">
              <a:lnSpc>
                <a:spcPct val="250000"/>
              </a:lnSpc>
              <a:buSzPct val="7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Procurement Card Receipts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A4B5CF-630F-421E-97B4-B40BC26A2523}"/>
              </a:ext>
            </a:extLst>
          </p:cNvPr>
          <p:cNvSpPr/>
          <p:nvPr/>
        </p:nvSpPr>
        <p:spPr>
          <a:xfrm>
            <a:off x="6778052" y="1119464"/>
            <a:ext cx="6096000" cy="24192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>
              <a:lnSpc>
                <a:spcPct val="250000"/>
              </a:lnSpc>
              <a:buSzPct val="70000"/>
            </a:pPr>
            <a:r>
              <a:rPr lang="en-US" sz="2400" b="1" dirty="0">
                <a:solidFill>
                  <a:srgbClr val="00206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TRAVEL &amp; ENTERTAINMENT</a:t>
            </a:r>
          </a:p>
          <a:p>
            <a:pPr marL="3175" lvl="1" indent="-3175">
              <a:lnSpc>
                <a:spcPct val="250000"/>
              </a:lnSpc>
              <a:buSzPct val="7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Travel &amp; Entertainment Reimbursement </a:t>
            </a:r>
          </a:p>
          <a:p>
            <a:pPr marL="3175" lvl="1" indent="-3175">
              <a:lnSpc>
                <a:spcPct val="250000"/>
              </a:lnSpc>
              <a:buSzPct val="7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Travel Reservations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FC970F-8930-47BC-A7CE-9DABBD50C3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686" y="5852841"/>
            <a:ext cx="2558553" cy="9472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3B3145-292A-477D-88E9-073E80A28B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8896" y="4023084"/>
            <a:ext cx="5710177" cy="1345389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36669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-172122" y="2159699"/>
            <a:ext cx="10213210" cy="4190811"/>
          </a:xfrm>
        </p:spPr>
        <p:txBody>
          <a:bodyPr anchor="ctr">
            <a:noAutofit/>
          </a:bodyPr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ServiceNow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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Ticketing System</a:t>
            </a:r>
            <a:endParaRPr lang="en-US" sz="30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3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Future training opportunities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ServiceNow Navigation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Including Chart of Account (CoA) entry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Transparency of submitted requests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Communication within the tool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Oracle Catalog Requisition Entry</a:t>
            </a:r>
          </a:p>
          <a:p>
            <a:pPr marL="342900" lvl="1" indent="0">
              <a:buClr>
                <a:schemeClr val="bg1"/>
              </a:buClr>
              <a:buSzPct val="70000"/>
              <a:buNone/>
            </a:pPr>
            <a:endParaRPr lang="en-US" sz="24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B5F43381-849B-442A-91E4-98CDDAA32A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1686" y="5852841"/>
            <a:ext cx="2558553" cy="947285"/>
          </a:xfrm>
          <a:prstGeom prst="rect">
            <a:avLst/>
          </a:prstGeom>
        </p:spPr>
      </p:pic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10E51BCB-78E6-4A1C-981D-26DEE07820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5127" y="75110"/>
            <a:ext cx="2857500" cy="1962150"/>
          </a:xfrm>
          <a:prstGeom prst="rect">
            <a:avLst/>
          </a:prstGeom>
        </p:spPr>
      </p:pic>
      <p:pic>
        <p:nvPicPr>
          <p:cNvPr id="7" name="Picture 6" descr="A picture containing outdoor, grass, water, building&#10;&#10;Description automatically generated">
            <a:extLst>
              <a:ext uri="{FF2B5EF4-FFF2-40B4-BE49-F238E27FC236}">
                <a16:creationId xmlns:a16="http://schemas.microsoft.com/office/drawing/2014/main" id="{1B7FE06E-DEA6-456D-B8E3-7AF4232C325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1686" y="794170"/>
            <a:ext cx="1657453" cy="2486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03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8B7D89-80C8-4E73-A000-73582EBD36E6}"/>
              </a:ext>
            </a:extLst>
          </p:cNvPr>
          <p:cNvSpPr/>
          <p:nvPr/>
        </p:nvSpPr>
        <p:spPr>
          <a:xfrm>
            <a:off x="247426" y="1204856"/>
            <a:ext cx="6839174" cy="534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1" indent="-342900"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70000"/>
              <a:buFont typeface="Courier New" panose="02070309020205020404" pitchFamily="49" charset="0"/>
              <a:buChar char="o"/>
              <a:tabLst>
                <a:tab pos="111125" algn="l"/>
              </a:tabLst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Michelle Escalante</a:t>
            </a:r>
          </a:p>
          <a:p>
            <a:pPr marL="1143000" lvl="2" indent="-342900"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70000"/>
              <a:buFont typeface="Courier New" panose="02070309020205020404" pitchFamily="49" charset="0"/>
              <a:buChar char="o"/>
              <a:tabLst>
                <a:tab pos="111125" algn="l"/>
              </a:tabLst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Customer Relationship Specialist</a:t>
            </a:r>
          </a:p>
          <a:p>
            <a:pPr marL="1600200" lvl="3" indent="-342900"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70000"/>
              <a:buFont typeface="Courier New" panose="02070309020205020404" pitchFamily="49" charset="0"/>
              <a:buChar char="o"/>
              <a:tabLst>
                <a:tab pos="111125" algn="l"/>
              </a:tabLst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SSHA dedicated support staff</a:t>
            </a:r>
          </a:p>
          <a:p>
            <a:pPr marL="1143000" lvl="2" indent="-342900"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70000"/>
              <a:buFont typeface="Courier New" panose="02070309020205020404" pitchFamily="49" charset="0"/>
              <a:buChar char="o"/>
              <a:tabLst>
                <a:tab pos="111125" algn="l"/>
              </a:tabLst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hlinkClick r:id="rId3"/>
              </a:rPr>
              <a:t>mescalante8@ucmerced.edu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1143000" lvl="2" indent="-342900"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70000"/>
              <a:buFont typeface="Courier New" panose="02070309020205020404" pitchFamily="49" charset="0"/>
              <a:buChar char="o"/>
              <a:tabLst>
                <a:tab pos="111125" algn="l"/>
              </a:tabLst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Mobile: 209-917-6207</a:t>
            </a:r>
          </a:p>
          <a:p>
            <a:pPr marL="800100" lvl="2"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70000"/>
              <a:tabLst>
                <a:tab pos="111125" algn="l"/>
              </a:tabLst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685800" lvl="1" indent="-342900"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70000"/>
              <a:buFont typeface="Courier New" panose="02070309020205020404" pitchFamily="49" charset="0"/>
              <a:buChar char="o"/>
              <a:tabLst>
                <a:tab pos="111125" algn="l"/>
              </a:tabLst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Stephanie Zuniga</a:t>
            </a:r>
          </a:p>
          <a:p>
            <a:pPr marL="1143000" lvl="2" indent="-342900"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70000"/>
              <a:buFont typeface="Courier New" panose="02070309020205020404" pitchFamily="49" charset="0"/>
              <a:buChar char="o"/>
              <a:tabLst>
                <a:tab pos="111125" algn="l"/>
              </a:tabLst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Customer Relationship Director</a:t>
            </a:r>
          </a:p>
          <a:p>
            <a:pPr marL="1143000" lvl="2" indent="-342900"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70000"/>
              <a:buFont typeface="Courier New" panose="02070309020205020404" pitchFamily="49" charset="0"/>
              <a:buChar char="o"/>
              <a:tabLst>
                <a:tab pos="111125" algn="l"/>
              </a:tabLst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szuniga2@ucmerced.edu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1143000" lvl="2" indent="-342900"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70000"/>
              <a:buFont typeface="Courier New" panose="02070309020205020404" pitchFamily="49" charset="0"/>
              <a:buChar char="o"/>
              <a:tabLst>
                <a:tab pos="111125" algn="l"/>
              </a:tabLst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Mobile: 209-291-8605</a:t>
            </a:r>
            <a:endParaRPr lang="en-US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C0A0E0-9D8E-4538-BF02-234EE9724B07}"/>
              </a:ext>
            </a:extLst>
          </p:cNvPr>
          <p:cNvSpPr/>
          <p:nvPr/>
        </p:nvSpPr>
        <p:spPr>
          <a:xfrm>
            <a:off x="1847297" y="343520"/>
            <a:ext cx="84974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SzPct val="70000"/>
            </a:pPr>
            <a:r>
              <a:rPr lang="en-US" sz="4000" b="1" cap="small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Contact Information</a:t>
            </a:r>
          </a:p>
        </p:txBody>
      </p:sp>
      <p:pic>
        <p:nvPicPr>
          <p:cNvPr id="4" name="Picture 3" descr="A picture containing building&#10;&#10;Description automatically generated">
            <a:extLst>
              <a:ext uri="{FF2B5EF4-FFF2-40B4-BE49-F238E27FC236}">
                <a16:creationId xmlns:a16="http://schemas.microsoft.com/office/drawing/2014/main" id="{CCF21BE7-410E-42A7-8EA1-D2B080003D7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r="29117" b="1"/>
          <a:stretch/>
        </p:blipFill>
        <p:spPr>
          <a:xfrm>
            <a:off x="7236311" y="1670871"/>
            <a:ext cx="3809481" cy="30230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EC424153-BB56-4C5B-BDD7-C7CCB0C094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21686" y="5910715"/>
            <a:ext cx="2558553" cy="94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55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97FF1F26B8F74EADF3E7892CFA98CE" ma:contentTypeVersion="12" ma:contentTypeDescription="Create a new document." ma:contentTypeScope="" ma:versionID="947a754994e81c1494ae056d60e6b56c">
  <xsd:schema xmlns:xsd="http://www.w3.org/2001/XMLSchema" xmlns:xs="http://www.w3.org/2001/XMLSchema" xmlns:p="http://schemas.microsoft.com/office/2006/metadata/properties" xmlns:ns1="http://schemas.microsoft.com/sharepoint/v3" xmlns:ns3="eba8ee58-36ac-4c50-82a3-30e57398d0f1" targetNamespace="http://schemas.microsoft.com/office/2006/metadata/properties" ma:root="true" ma:fieldsID="b7205c58bed2d315cc25b03bc8040136" ns1:_="" ns3:_="">
    <xsd:import namespace="http://schemas.microsoft.com/sharepoint/v3"/>
    <xsd:import namespace="eba8ee58-36ac-4c50-82a3-30e57398d0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a8ee58-36ac-4c50-82a3-30e57398d0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38C9864-613F-424E-B05C-5F2B33148F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ba8ee58-36ac-4c50-82a3-30e57398d0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749FC8-31F2-43C0-ADFB-BE9075E6B1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65BDEB-8755-4AAD-8E47-429DC7052E3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13176</TotalTime>
  <Words>186</Words>
  <Application>Microsoft Office PowerPoint</Application>
  <PresentationFormat>Widescreen</PresentationFormat>
  <Paragraphs>44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Century Gothic</vt:lpstr>
      <vt:lpstr>Courier New</vt:lpstr>
      <vt:lpstr>Microsoft Sans Serif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Atalie Womble</dc:creator>
  <cp:lastModifiedBy>Yazmin Colin</cp:lastModifiedBy>
  <cp:revision>101</cp:revision>
  <cp:lastPrinted>2016-02-17T00:55:33Z</cp:lastPrinted>
  <dcterms:created xsi:type="dcterms:W3CDTF">2016-02-12T19:31:14Z</dcterms:created>
  <dcterms:modified xsi:type="dcterms:W3CDTF">2021-07-12T23:41:52Z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0x0101005E97FF1F26B8F74EADF3E7892CFA98CE</vt:lpwstr>
  </property>
</Properties>
</file>